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11" r:id="rId1"/>
  </p:sldMasterIdLst>
  <p:sldIdLst>
    <p:sldId id="256" r:id="rId2"/>
    <p:sldId id="267" r:id="rId3"/>
    <p:sldId id="276" r:id="rId4"/>
    <p:sldId id="259" r:id="rId5"/>
    <p:sldId id="268" r:id="rId6"/>
    <p:sldId id="269" r:id="rId7"/>
    <p:sldId id="270" r:id="rId8"/>
    <p:sldId id="271" r:id="rId9"/>
    <p:sldId id="277" r:id="rId10"/>
    <p:sldId id="280" r:id="rId11"/>
    <p:sldId id="272" r:id="rId12"/>
    <p:sldId id="273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5DA"/>
    <a:srgbClr val="E5F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2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55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5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60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7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1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7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6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9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7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7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80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00" r:id="rId5"/>
    <p:sldLayoutId id="2147483701" r:id="rId6"/>
    <p:sldLayoutId id="2147483706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siElias/SE_project-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D3D3DA1-0D68-CA85-5B74-C05D5B751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1283" y="5277101"/>
            <a:ext cx="6096000" cy="1245915"/>
          </a:xfrm>
        </p:spPr>
        <p:txBody>
          <a:bodyPr>
            <a:normAutofit/>
          </a:bodyPr>
          <a:lstStyle/>
          <a:p>
            <a:pPr marL="0" marR="0" lvl="0" indent="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Submit:</a:t>
            </a: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Yossi Elias, Roee Tal, Tahel Zecharia</a:t>
            </a:r>
            <a:endParaRPr kumimoji="0" lang="he-IL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algn="r"/>
            <a:endParaRPr lang="he-IL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A0B16-4F67-57A5-8763-C919F783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5" r="11788" b="-1"/>
          <a:stretch/>
        </p:blipFill>
        <p:spPr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</p:pic>
      <p:grpSp>
        <p:nvGrpSpPr>
          <p:cNvPr id="25" name="Group 19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26" name="Freeform: Shape 20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1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תמונה 5" descr="תמונה שמכילה טקסט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26D8C91D-1C3B-911C-9400-566F6C75E2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" t="14476" r="8005" b="16401"/>
          <a:stretch/>
        </p:blipFill>
        <p:spPr>
          <a:xfrm>
            <a:off x="5112426" y="334984"/>
            <a:ext cx="5987143" cy="48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2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9F7A0BF-4D22-8FE8-2342-6771FA6AE989}"/>
              </a:ext>
            </a:extLst>
          </p:cNvPr>
          <p:cNvSpPr txBox="1"/>
          <p:nvPr/>
        </p:nvSpPr>
        <p:spPr>
          <a:xfrm>
            <a:off x="2264231" y="289679"/>
            <a:ext cx="4833255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6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+mj-ea"/>
                <a:cs typeface="+mj-cs"/>
              </a:rPr>
              <a:t>System description - User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video5908753067938942589">
            <a:hlinkClick r:id="" action="ppaction://media"/>
            <a:extLst>
              <a:ext uri="{FF2B5EF4-FFF2-40B4-BE49-F238E27FC236}">
                <a16:creationId xmlns:a16="http://schemas.microsoft.com/office/drawing/2014/main" id="{8F7660C9-5C81-D1CC-AC0C-66C4F72A93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33" y="289679"/>
            <a:ext cx="2915526" cy="64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9F7A0BF-4D22-8FE8-2342-6771FA6AE989}"/>
              </a:ext>
            </a:extLst>
          </p:cNvPr>
          <p:cNvSpPr txBox="1"/>
          <p:nvPr/>
        </p:nvSpPr>
        <p:spPr>
          <a:xfrm>
            <a:off x="2264231" y="289679"/>
            <a:ext cx="4833255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6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+mj-ea"/>
                <a:cs typeface="+mj-cs"/>
              </a:rPr>
              <a:t>System description - Manager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video5908753067938942588">
            <a:hlinkClick r:id="" action="ppaction://media"/>
            <a:extLst>
              <a:ext uri="{FF2B5EF4-FFF2-40B4-BE49-F238E27FC236}">
                <a16:creationId xmlns:a16="http://schemas.microsoft.com/office/drawing/2014/main" id="{3195B839-2065-8A03-8BA5-A27AEBBEE8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84029" y="242544"/>
            <a:ext cx="2971799" cy="643889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0484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9F7A0BF-4D22-8FE8-2342-6771FA6AE989}"/>
              </a:ext>
            </a:extLst>
          </p:cNvPr>
          <p:cNvSpPr txBox="1"/>
          <p:nvPr/>
        </p:nvSpPr>
        <p:spPr>
          <a:xfrm>
            <a:off x="2383971" y="318975"/>
            <a:ext cx="9470570" cy="83407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6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+mj-ea"/>
                <a:cs typeface="+mj-cs"/>
              </a:rPr>
              <a:t>Gaps and challenges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 to navigate to the destination from current location (via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waze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google map).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Password recovery option.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 Facing new language(</a:t>
            </a:r>
            <a:r>
              <a:rPr lang="en-US" sz="32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javaScript</a:t>
            </a:r>
            <a:r>
              <a:rPr 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).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Organizing the code.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 Agile practice.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endParaRPr lang="en-US" sz="6600" b="1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  <a:ea typeface="+mj-ea"/>
              <a:cs typeface="+mj-cs"/>
            </a:endParaRP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8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9F7A0BF-4D22-8FE8-2342-6771FA6AE989}"/>
              </a:ext>
            </a:extLst>
          </p:cNvPr>
          <p:cNvSpPr txBox="1"/>
          <p:nvPr/>
        </p:nvSpPr>
        <p:spPr>
          <a:xfrm>
            <a:off x="2383971" y="318975"/>
            <a:ext cx="9470570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6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+mj-ea"/>
                <a:cs typeface="+mj-cs"/>
              </a:rPr>
              <a:t>Git Link</a:t>
            </a:r>
          </a:p>
          <a:p>
            <a:pPr marL="201168" marR="0" lvl="1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https://github.com/YosiElias/SE_project-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marR="0" lvl="1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endParaRPr lang="en-US" sz="6600" b="1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  <a:ea typeface="+mj-ea"/>
              <a:cs typeface="+mj-cs"/>
            </a:endParaRP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79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A59506C-A086-5241-DADF-5F895B639C47}"/>
              </a:ext>
            </a:extLst>
          </p:cNvPr>
          <p:cNvSpPr txBox="1"/>
          <p:nvPr/>
        </p:nvSpPr>
        <p:spPr>
          <a:xfrm>
            <a:off x="2390274" y="-192505"/>
            <a:ext cx="9801726" cy="755540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marR="0" lvl="1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kumimoji="0" lang="en-US" sz="72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</a:t>
            </a:r>
            <a:r>
              <a:rPr lang="en-US" sz="7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S</a:t>
            </a:r>
            <a:r>
              <a:rPr kumimoji="0" lang="en-US" sz="72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pace: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people don't know places to travel and don't know where to look for a suitable place.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People want to know new places. 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People want to search for a trip according to any preferences 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People want to check if a specific place is recommended according to current recommendations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people need community. when travel with new people they get to know each other better and they expand their social circle.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3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A59506C-A086-5241-DADF-5F895B639C47}"/>
              </a:ext>
            </a:extLst>
          </p:cNvPr>
          <p:cNvSpPr txBox="1"/>
          <p:nvPr/>
        </p:nvSpPr>
        <p:spPr>
          <a:xfrm>
            <a:off x="2390274" y="-127190"/>
            <a:ext cx="9801726" cy="77655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marR="0" lvl="1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kumimoji="0" lang="en-US" sz="6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</a:t>
            </a:r>
            <a:r>
              <a:rPr lang="en-US" sz="6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S</a:t>
            </a:r>
            <a:r>
              <a:rPr kumimoji="0" lang="en-US" sz="60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pace: </a:t>
            </a:r>
          </a:p>
          <a:p>
            <a:pPr marL="201168" marR="0" lvl="1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3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E</a:t>
            </a:r>
            <a:r>
              <a:rPr kumimoji="0" lang="en-US" sz="3600" b="1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xisting</a:t>
            </a: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Solutions:</a:t>
            </a:r>
          </a:p>
          <a:p>
            <a:pPr marL="384048" marR="0" lvl="1" indent="-18288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e-IL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עמוד ענן - אפליקציה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he-IL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טיולי</a:t>
            </a: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201168" lvl="1" defTabSz="91440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defRPr/>
            </a:pP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We Do Better:</a:t>
            </a:r>
          </a:p>
          <a:p>
            <a:pPr marL="384048" marR="0" lvl="1" indent="-18288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Community trips</a:t>
            </a:r>
          </a:p>
          <a:p>
            <a:pPr marL="384048" marR="0" lvl="1" indent="-18288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the manager</a:t>
            </a:r>
            <a:endParaRPr kumimoji="0" lang="he-IL" sz="2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Adding personal rating and opinion</a:t>
            </a:r>
            <a:endParaRPr lang="he-IL" sz="2600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Simple and intuitive UI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lvl="1" defTabSz="91440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defRPr/>
            </a:pPr>
            <a:endParaRPr kumimoji="0" lang="en-US" sz="3600" b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F1F7A8F-FF12-4787-703B-F9514FCB2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5"/>
          <a:stretch/>
        </p:blipFill>
        <p:spPr>
          <a:xfrm>
            <a:off x="9198667" y="272715"/>
            <a:ext cx="2706863" cy="55184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48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9F7A0BF-4D22-8FE8-2342-6771FA6AE989}"/>
              </a:ext>
            </a:extLst>
          </p:cNvPr>
          <p:cNvSpPr txBox="1"/>
          <p:nvPr/>
        </p:nvSpPr>
        <p:spPr>
          <a:xfrm>
            <a:off x="2548851" y="351634"/>
            <a:ext cx="9403663" cy="56010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lvl="1" defTabSz="91440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Project Goals:</a:t>
            </a:r>
            <a:endParaRPr lang="he-IL" sz="7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the information about travel sites accessible to people who don't usually travel or to people who want to get to know new places.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Searching for a specific site and viewing its rating and comments.</a:t>
            </a:r>
          </a:p>
          <a:p>
            <a:pPr marL="384048" lvl="1" indent="-182880" defTabSz="91440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for a site according to personal preferences</a:t>
            </a:r>
          </a:p>
          <a:p>
            <a:pPr marL="384048" marR="0" lvl="1" indent="-182880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Joining an organized group trip.</a:t>
            </a:r>
          </a:p>
        </p:txBody>
      </p:sp>
    </p:spTree>
    <p:extLst>
      <p:ext uri="{BB962C8B-B14F-4D97-AF65-F5344CB8AC3E}">
        <p14:creationId xmlns:p14="http://schemas.microsoft.com/office/powerpoint/2010/main" val="24141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9F7A0BF-4D22-8FE8-2342-6771FA6AE989}"/>
              </a:ext>
            </a:extLst>
          </p:cNvPr>
          <p:cNvSpPr txBox="1"/>
          <p:nvPr/>
        </p:nvSpPr>
        <p:spPr>
          <a:xfrm>
            <a:off x="2090057" y="0"/>
            <a:ext cx="10101943" cy="69711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66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+mj-ea"/>
                <a:cs typeface="+mj-cs"/>
              </a:rPr>
              <a:t>Requirements: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 </a:t>
            </a:r>
            <a:endParaRPr lang="he-IL" sz="6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marL="201168" marR="0" lvl="1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544068" marR="0" lvl="1" indent="-342900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Managing the data about the itineraries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(functional) </a:t>
            </a:r>
          </a:p>
          <a:p>
            <a:pPr marL="658368" marR="0" lvl="1" indent="-457200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Organization of a group trip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(functional) </a:t>
            </a:r>
          </a:p>
          <a:p>
            <a:pPr marL="658368" marR="0" lvl="1" indent="-457200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Permission to remove users who behave offensively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(functional)</a:t>
            </a:r>
          </a:p>
          <a:p>
            <a:pPr marL="201168" marR="0" lvl="1" algn="l" defTabSz="914400" rtl="0" eaLnBrk="1" fontAlgn="auto" latinLnBrk="0" hangingPunct="1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658368" marR="0" lvl="1" indent="-457200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for a suitable trip with the possibility of relevant filters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(functional)</a:t>
            </a:r>
          </a:p>
          <a:p>
            <a:pPr marL="658368" marR="0" lvl="1" indent="-457200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Adding an opinion on the place of the trip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(functional)</a:t>
            </a:r>
          </a:p>
          <a:p>
            <a:pPr marL="658368" marR="0" lvl="1" indent="-457200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Intuitive screens for the average user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(usability) </a:t>
            </a:r>
          </a:p>
          <a:p>
            <a:pPr marL="658368" marR="0" lvl="1" indent="-457200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 to contact the manager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(reliability)</a:t>
            </a:r>
          </a:p>
          <a:p>
            <a:pPr marL="201168" marR="0" lvl="1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General</a:t>
            </a:r>
            <a:r>
              <a:rPr lang="en-US" sz="2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:</a:t>
            </a:r>
          </a:p>
          <a:p>
            <a:pPr marL="544068" marR="0" lvl="1" indent="-342900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Catching runtime errors. </a:t>
            </a:r>
            <a:r>
              <a:rPr lang="en-US" sz="2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(reliability)</a:t>
            </a:r>
          </a:p>
          <a:p>
            <a:pPr marL="544068" marR="0" lvl="1" indent="-342900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Security – connect only with private password or Google account </a:t>
            </a:r>
            <a:r>
              <a:rPr lang="en-US" sz="2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(security)</a:t>
            </a:r>
            <a:endParaRPr lang="en-US" sz="22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201168" marR="0" lvl="1" algn="l" defTabSz="914400" rtl="0" eaLnBrk="1" fontAlgn="auto" latinLnBrk="0" hangingPunct="1"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42DA1A76-5F88-55CC-034F-8036F2467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278" y="204312"/>
            <a:ext cx="1545134" cy="31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8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4FC7804-4D50-BCB8-1A82-8FD51B8795FA}"/>
              </a:ext>
            </a:extLst>
          </p:cNvPr>
          <p:cNvSpPr txBox="1"/>
          <p:nvPr/>
        </p:nvSpPr>
        <p:spPr>
          <a:xfrm>
            <a:off x="7332920" y="1364323"/>
            <a:ext cx="5139322" cy="44032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marR="0" lvl="1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22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Manager: 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editing the sites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adding new sites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removing users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organizing trips</a:t>
            </a:r>
          </a:p>
          <a:p>
            <a:pPr marL="658368" lvl="1" indent="-457200" defTabSz="914400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upload photos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responding to messages from users using direct connect to </a:t>
            </a:r>
            <a:r>
              <a:rPr lang="en-US" sz="2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gmail</a:t>
            </a:r>
            <a:endParaRPr lang="en-US" sz="22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E4BBE6B-634A-E53C-5CB9-D75F47FE75E0}"/>
              </a:ext>
            </a:extLst>
          </p:cNvPr>
          <p:cNvSpPr txBox="1"/>
          <p:nvPr/>
        </p:nvSpPr>
        <p:spPr>
          <a:xfrm>
            <a:off x="2279760" y="1204288"/>
            <a:ext cx="5375684" cy="44494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marR="0" lvl="1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User: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v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iewing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 existing sites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filtering according to preference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viewing the details of a desired site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adding a comment and rating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contacting the manager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join organized trip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watching register trip.</a:t>
            </a:r>
          </a:p>
          <a:p>
            <a:endParaRPr lang="he-IL" sz="1600" dirty="0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035334F-0597-9BB9-0F37-6482DD74D51A}"/>
              </a:ext>
            </a:extLst>
          </p:cNvPr>
          <p:cNvSpPr txBox="1"/>
          <p:nvPr/>
        </p:nvSpPr>
        <p:spPr>
          <a:xfrm>
            <a:off x="2361272" y="5292395"/>
            <a:ext cx="4971648" cy="15288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marR="0" lvl="1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General: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l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ogin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through different permissions</a:t>
            </a:r>
          </a:p>
          <a:p>
            <a:pPr marL="658368" marR="0" lvl="1" indent="-457200" algn="l" defTabSz="914400" rtl="0" eaLnBrk="1" fontAlgn="auto" latinLnBrk="0" hangingPunct="1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navigate through the menu bar.</a:t>
            </a:r>
            <a:endParaRPr lang="he-IL" sz="22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92684F5-496F-A564-85B1-BFA8D72DD799}"/>
              </a:ext>
            </a:extLst>
          </p:cNvPr>
          <p:cNvSpPr txBox="1"/>
          <p:nvPr/>
        </p:nvSpPr>
        <p:spPr>
          <a:xfrm>
            <a:off x="1099796" y="256327"/>
            <a:ext cx="7304567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marR="0" lvl="1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 Features:</a:t>
            </a:r>
          </a:p>
        </p:txBody>
      </p:sp>
    </p:spTree>
    <p:extLst>
      <p:ext uri="{BB962C8B-B14F-4D97-AF65-F5344CB8AC3E}">
        <p14:creationId xmlns:p14="http://schemas.microsoft.com/office/powerpoint/2010/main" val="39753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9F7A0BF-4D22-8FE8-2342-6771FA6AE989}"/>
              </a:ext>
            </a:extLst>
          </p:cNvPr>
          <p:cNvSpPr txBox="1"/>
          <p:nvPr/>
        </p:nvSpPr>
        <p:spPr>
          <a:xfrm>
            <a:off x="1045028" y="187792"/>
            <a:ext cx="11146972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lvl="1" algn="ctr" defTabSz="914400"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5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+mj-ea"/>
                <a:cs typeface="+mj-cs"/>
              </a:rPr>
              <a:t>Selected UML diagrams:</a:t>
            </a:r>
          </a:p>
          <a:p>
            <a:pPr marL="201168" lvl="1" algn="ctr" defTabSz="914400"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4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+mj-ea"/>
                <a:cs typeface="+mj-cs"/>
              </a:rPr>
              <a:t>Use-Case Diagram</a:t>
            </a:r>
          </a:p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endParaRPr lang="en-US" sz="5400" b="1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  <a:ea typeface="+mj-ea"/>
              <a:cs typeface="+mj-cs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D2E37C4A-93B2-1826-145B-7E7450FBB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58"/>
          <a:stretch/>
        </p:blipFill>
        <p:spPr>
          <a:xfrm>
            <a:off x="3769909" y="1942882"/>
            <a:ext cx="6255037" cy="48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6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9F7A0BF-4D22-8FE8-2342-6771FA6AE989}"/>
              </a:ext>
            </a:extLst>
          </p:cNvPr>
          <p:cNvSpPr txBox="1"/>
          <p:nvPr/>
        </p:nvSpPr>
        <p:spPr>
          <a:xfrm>
            <a:off x="2100944" y="302919"/>
            <a:ext cx="10265228" cy="89175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lvl="1" defTabSz="914400"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6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+mj-ea"/>
                <a:cs typeface="+mj-cs"/>
              </a:rPr>
              <a:t>System Structure And Tiers:</a:t>
            </a:r>
          </a:p>
          <a:p>
            <a:pPr marL="201168" lvl="1" defTabSz="91440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Firebase: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Firebase auth, firestore and storage 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lvl="1" defTabSz="91440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24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Node.js: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in order to create the app server.</a:t>
            </a:r>
            <a:endParaRPr lang="en-US" sz="2400" b="1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201168" lvl="1" defTabSz="91440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lvl="1" defTabSz="91440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used the MVVM pattern.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lvl="1" defTabSz="914400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the xml and activity files while the activity files has only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view.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lvl="1" defTabSz="914400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ViewModel: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communicates with the view when some change is needed, and with the model to send and receive data from the database. </a:t>
            </a:r>
          </a:p>
          <a:p>
            <a:pPr marL="201168" lvl="1" defTabSz="914400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Model: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responsible for all the logics in the database. Communicates with the view model. </a:t>
            </a:r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</a:rPr>
              <a:t>Includes the connection to the app server and the objects.</a:t>
            </a:r>
          </a:p>
          <a:p>
            <a:pPr marL="201168" lvl="1" defTabSz="914400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defRPr/>
            </a:pP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201168" lvl="1" defTabSz="914400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defRPr/>
            </a:pP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201168" lvl="1" defTabSz="914400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defRPr/>
            </a:pPr>
            <a:endParaRPr lang="en-US" sz="24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201168" lvl="1" defTabSz="914400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01168" lvl="1" defTabSz="914400">
              <a:lnSpc>
                <a:spcPct val="130000"/>
              </a:lnSpc>
              <a:spcBef>
                <a:spcPts val="200"/>
              </a:spcBef>
              <a:spcAft>
                <a:spcPts val="400"/>
              </a:spcAf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59F4F8C-9238-DB62-7A09-211F36FB4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t="16240" r="9009" b="22328"/>
          <a:stretch/>
        </p:blipFill>
        <p:spPr>
          <a:xfrm>
            <a:off x="6291942" y="2665174"/>
            <a:ext cx="4201886" cy="124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023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9F7A0BF-4D22-8FE8-2342-6771FA6AE989}"/>
              </a:ext>
            </a:extLst>
          </p:cNvPr>
          <p:cNvSpPr txBox="1"/>
          <p:nvPr/>
        </p:nvSpPr>
        <p:spPr>
          <a:xfrm>
            <a:off x="2209800" y="151180"/>
            <a:ext cx="9470570" cy="13342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01168" lvl="1" defTabSz="914400">
              <a:lnSpc>
                <a:spcPct val="150000"/>
              </a:lnSpc>
              <a:spcBef>
                <a:spcPts val="200"/>
              </a:spcBef>
              <a:spcAft>
                <a:spcPts val="400"/>
              </a:spcAft>
              <a:defRPr/>
            </a:pPr>
            <a:r>
              <a:rPr lang="en-US" sz="60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/>
                <a:ea typeface="+mj-ea"/>
                <a:cs typeface="+mj-cs"/>
              </a:rPr>
              <a:t>System Structure And Tiers:</a:t>
            </a:r>
          </a:p>
        </p:txBody>
      </p:sp>
      <p:pic>
        <p:nvPicPr>
          <p:cNvPr id="3" name="תמונה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D30431B2-0735-2B50-C097-B9E1BD0DB9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7" r="19433" b="24320"/>
          <a:stretch/>
        </p:blipFill>
        <p:spPr>
          <a:xfrm>
            <a:off x="511630" y="1516695"/>
            <a:ext cx="2558898" cy="5190125"/>
          </a:xfrm>
          <a:prstGeom prst="rect">
            <a:avLst/>
          </a:prstGeom>
        </p:spPr>
      </p:pic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690BAEA8-C0C1-CBBA-F1F4-7FFAEAE13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6" r="26509"/>
          <a:stretch/>
        </p:blipFill>
        <p:spPr>
          <a:xfrm>
            <a:off x="3503964" y="3211145"/>
            <a:ext cx="2356184" cy="3495675"/>
          </a:xfrm>
          <a:prstGeom prst="rect">
            <a:avLst/>
          </a:prstGeom>
        </p:spPr>
      </p:pic>
      <p:pic>
        <p:nvPicPr>
          <p:cNvPr id="7" name="תמונה 6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FD0DD143-69F2-4D11-B25A-B5599CED8DE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6" r="17216"/>
          <a:stretch/>
        </p:blipFill>
        <p:spPr>
          <a:xfrm>
            <a:off x="6414072" y="2725370"/>
            <a:ext cx="2558897" cy="3981450"/>
          </a:xfrm>
          <a:prstGeom prst="rect">
            <a:avLst/>
          </a:prstGeom>
        </p:spPr>
      </p:pic>
      <p:pic>
        <p:nvPicPr>
          <p:cNvPr id="10" name="תמונה 9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C43D35EF-214B-7E7A-7A0F-D0AC561794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r="20250"/>
          <a:stretch/>
        </p:blipFill>
        <p:spPr>
          <a:xfrm>
            <a:off x="9402390" y="3039695"/>
            <a:ext cx="2277980" cy="3667125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070628A7-6D18-BE6F-3B31-1289C691F00D}"/>
              </a:ext>
            </a:extLst>
          </p:cNvPr>
          <p:cNvSpPr txBox="1"/>
          <p:nvPr/>
        </p:nvSpPr>
        <p:spPr>
          <a:xfrm>
            <a:off x="1056540" y="962171"/>
            <a:ext cx="36255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FF65DA"/>
                </a:solidFill>
              </a:rPr>
              <a:t>View</a:t>
            </a:r>
            <a:endParaRPr lang="he-IL" sz="2400" b="1" dirty="0">
              <a:solidFill>
                <a:srgbClr val="FF65DA"/>
              </a:solidFill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87F52232-BB54-A111-BD71-1BC80C56F344}"/>
              </a:ext>
            </a:extLst>
          </p:cNvPr>
          <p:cNvSpPr/>
          <p:nvPr/>
        </p:nvSpPr>
        <p:spPr>
          <a:xfrm>
            <a:off x="385010" y="1485391"/>
            <a:ext cx="2685517" cy="5221429"/>
          </a:xfrm>
          <a:prstGeom prst="rect">
            <a:avLst/>
          </a:prstGeom>
          <a:noFill/>
          <a:ln w="57150">
            <a:solidFill>
              <a:srgbClr val="FF6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0FB1314C-AED7-2EB7-1F95-536BFABB8CF5}"/>
              </a:ext>
            </a:extLst>
          </p:cNvPr>
          <p:cNvSpPr/>
          <p:nvPr/>
        </p:nvSpPr>
        <p:spPr>
          <a:xfrm>
            <a:off x="3499949" y="3211145"/>
            <a:ext cx="2277980" cy="3526979"/>
          </a:xfrm>
          <a:prstGeom prst="rect">
            <a:avLst/>
          </a:prstGeom>
          <a:noFill/>
          <a:ln w="57150">
            <a:solidFill>
              <a:srgbClr val="FF6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B677C94-4917-B44A-B891-3C3243344BFC}"/>
              </a:ext>
            </a:extLst>
          </p:cNvPr>
          <p:cNvSpPr txBox="1"/>
          <p:nvPr/>
        </p:nvSpPr>
        <p:spPr>
          <a:xfrm>
            <a:off x="6945085" y="2086658"/>
            <a:ext cx="36255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Model</a:t>
            </a:r>
            <a:endParaRPr lang="he-IL" sz="2400" b="1" dirty="0">
              <a:solidFill>
                <a:srgbClr val="92D050"/>
              </a:solidFill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B8DEA6B7-3016-CB6E-D757-218289859CA5}"/>
              </a:ext>
            </a:extLst>
          </p:cNvPr>
          <p:cNvSpPr/>
          <p:nvPr/>
        </p:nvSpPr>
        <p:spPr>
          <a:xfrm>
            <a:off x="6379980" y="2725370"/>
            <a:ext cx="2641115" cy="40127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1C90E05C-4099-A6C9-514D-F7E5BB943FCA}"/>
              </a:ext>
            </a:extLst>
          </p:cNvPr>
          <p:cNvSpPr/>
          <p:nvPr/>
        </p:nvSpPr>
        <p:spPr>
          <a:xfrm>
            <a:off x="9431611" y="3039695"/>
            <a:ext cx="2277980" cy="36671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30120771-2FDF-9AC4-F2A6-A114B37BEFD3}"/>
              </a:ext>
            </a:extLst>
          </p:cNvPr>
          <p:cNvSpPr txBox="1"/>
          <p:nvPr/>
        </p:nvSpPr>
        <p:spPr>
          <a:xfrm>
            <a:off x="9434474" y="2406014"/>
            <a:ext cx="36255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Model View</a:t>
            </a:r>
            <a:endParaRPr lang="he-IL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107744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Torn">
      <a:majorFont>
        <a:latin typeface="Narkisim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TM02900688[[fn=פיאה]]</Template>
  <TotalTime>738</TotalTime>
  <Words>519</Words>
  <Application>Microsoft Office PowerPoint</Application>
  <PresentationFormat>מסך רחב</PresentationFormat>
  <Paragraphs>83</Paragraphs>
  <Slides>13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7" baseType="lpstr">
      <vt:lpstr>Arial</vt:lpstr>
      <vt:lpstr>Calibri</vt:lpstr>
      <vt:lpstr>Narkisim</vt:lpstr>
      <vt:lpstr>TornVTI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tahel tahel</dc:creator>
  <cp:lastModifiedBy>tahel tahel</cp:lastModifiedBy>
  <cp:revision>9</cp:revision>
  <dcterms:created xsi:type="dcterms:W3CDTF">2023-01-10T10:58:05Z</dcterms:created>
  <dcterms:modified xsi:type="dcterms:W3CDTF">2023-01-15T13:43:34Z</dcterms:modified>
</cp:coreProperties>
</file>